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9" r:id="rId2"/>
    <p:sldId id="256" r:id="rId3"/>
    <p:sldId id="258" r:id="rId4"/>
  </p:sldIdLst>
  <p:sldSz cx="12192000" cy="6858000"/>
  <p:notesSz cx="6761163" cy="99425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2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EB15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72" y="108"/>
      </p:cViewPr>
      <p:guideLst>
        <p:guide orient="horz" pos="2160"/>
        <p:guide pos="42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016181076366054E-2"/>
          <c:y val="1.5456220398165859E-2"/>
          <c:w val="0.95065950581009673"/>
          <c:h val="0.9132259857892870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E37-40A8-B4D6-1B58F5940860}"/>
                </c:ext>
              </c:extLst>
            </c:dLbl>
            <c:dLbl>
              <c:idx val="2"/>
              <c:layout>
                <c:manualLayout>
                  <c:x val="0"/>
                  <c:y val="-7.55201317878778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37-40A8-B4D6-1B58F5940860}"/>
                </c:ext>
              </c:extLst>
            </c:dLbl>
            <c:dLbl>
              <c:idx val="4"/>
              <c:layout>
                <c:manualLayout>
                  <c:x val="1.2113011921397426E-3"/>
                  <c:y val="-9.288493067658408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E37-40A8-B4D6-1B58F5940860}"/>
                </c:ext>
              </c:extLst>
            </c:dLbl>
            <c:dLbl>
              <c:idx val="8"/>
              <c:layout>
                <c:manualLayout>
                  <c:x val="1.2113011921397426E-3"/>
                  <c:y val="-9.288493067658408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E37-40A8-B4D6-1B58F5940860}"/>
                </c:ext>
              </c:extLst>
            </c:dLbl>
            <c:dLbl>
              <c:idx val="9"/>
              <c:layout>
                <c:manualLayout>
                  <c:x val="1.2113011921397426E-3"/>
                  <c:y val="-1.140432292361704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E37-40A8-B4D6-1B58F5940860}"/>
                </c:ext>
              </c:extLst>
            </c:dLbl>
            <c:dLbl>
              <c:idx val="10"/>
              <c:layout>
                <c:manualLayout>
                  <c:x val="0"/>
                  <c:y val="-9.288493067658408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E37-40A8-B4D6-1B58F5940860}"/>
                </c:ext>
              </c:extLst>
            </c:dLbl>
            <c:dLbl>
              <c:idx val="11"/>
              <c:layout>
                <c:manualLayout>
                  <c:x val="1.2113011921397426E-3"/>
                  <c:y val="-7.172663211699772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E37-40A8-B4D6-1B58F5940860}"/>
                </c:ext>
              </c:extLst>
            </c:dLbl>
            <c:dLbl>
              <c:idx val="12"/>
              <c:layout>
                <c:manualLayout>
                  <c:x val="1.2113011921396537E-3"/>
                  <c:y val="-5.05683335574113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E37-40A8-B4D6-1B58F5940860}"/>
                </c:ext>
              </c:extLst>
            </c:dLbl>
            <c:dLbl>
              <c:idx val="13"/>
              <c:layout>
                <c:manualLayout>
                  <c:x val="-1.2113011921397426E-3"/>
                  <c:y val="-7.172663211699772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E37-40A8-B4D6-1B58F5940860}"/>
                </c:ext>
              </c:extLst>
            </c:dLbl>
            <c:dLbl>
              <c:idx val="14"/>
              <c:layout>
                <c:manualLayout>
                  <c:x val="-8.882772794475461E-17"/>
                  <c:y val="-7.172663211699772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E37-40A8-B4D6-1B58F5940860}"/>
                </c:ext>
              </c:extLst>
            </c:dLbl>
            <c:dLbl>
              <c:idx val="15"/>
              <c:layout>
                <c:manualLayout>
                  <c:x val="0"/>
                  <c:y val="-5.056833355741176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E37-40A8-B4D6-1B58F5940860}"/>
                </c:ext>
              </c:extLst>
            </c:dLbl>
            <c:dLbl>
              <c:idx val="16"/>
              <c:layout>
                <c:manualLayout>
                  <c:x val="0"/>
                  <c:y val="-7.172663211699850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E37-40A8-B4D6-1B58F5940860}"/>
                </c:ext>
              </c:extLst>
            </c:dLbl>
            <c:dLbl>
              <c:idx val="17"/>
              <c:layout>
                <c:manualLayout>
                  <c:x val="-1.7765545588950922E-16"/>
                  <c:y val="-7.172663211699772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E37-40A8-B4D6-1B58F5940860}"/>
                </c:ext>
              </c:extLst>
            </c:dLbl>
            <c:dLbl>
              <c:idx val="18"/>
              <c:layout>
                <c:manualLayout>
                  <c:x val="-1.2113011921397426E-3"/>
                  <c:y val="-5.0568333557410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E37-40A8-B4D6-1B58F5940860}"/>
                </c:ext>
              </c:extLst>
            </c:dLbl>
            <c:dLbl>
              <c:idx val="19"/>
              <c:layout>
                <c:manualLayout>
                  <c:x val="-2.4226023842796626E-3"/>
                  <c:y val="-9.288493067658408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E37-40A8-B4D6-1B58F5940860}"/>
                </c:ext>
              </c:extLst>
            </c:dLbl>
            <c:dLbl>
              <c:idx val="20"/>
              <c:layout>
                <c:manualLayout>
                  <c:x val="0"/>
                  <c:y val="-2.94100349978252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E37-40A8-B4D6-1B58F59408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Hoja1!$B$2:$B$22</c:f>
              <c:numCache>
                <c:formatCode>General</c:formatCode>
                <c:ptCount val="21"/>
                <c:pt idx="0">
                  <c:v>0</c:v>
                </c:pt>
                <c:pt idx="2">
                  <c:v>1</c:v>
                </c:pt>
                <c:pt idx="4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5</c:v>
                </c:pt>
                <c:pt idx="12">
                  <c:v>4</c:v>
                </c:pt>
                <c:pt idx="13">
                  <c:v>6</c:v>
                </c:pt>
                <c:pt idx="14">
                  <c:v>17</c:v>
                </c:pt>
                <c:pt idx="15">
                  <c:v>19</c:v>
                </c:pt>
                <c:pt idx="16">
                  <c:v>9</c:v>
                </c:pt>
                <c:pt idx="17">
                  <c:v>7</c:v>
                </c:pt>
                <c:pt idx="18">
                  <c:v>17</c:v>
                </c:pt>
                <c:pt idx="19">
                  <c:v>15</c:v>
                </c:pt>
                <c:pt idx="20">
                  <c:v>24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Hoja1!$B$1</c15:sqref>
                        </c15:formulaRef>
                      </c:ext>
                    </c:extLst>
                    <c:strCache>
                      <c:ptCount val="1"/>
                      <c:pt idx="0">
                        <c:v>Serie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Hoja1!$A$2:$A$22</c15:sqref>
                        </c15:formulaRef>
                      </c:ext>
                    </c:extLst>
                    <c:strCache>
                      <c:ptCount val="21"/>
                      <c:pt idx="0">
                        <c:v>Años</c:v>
                      </c:pt>
                      <c:pt idx="1">
                        <c:v>1997</c:v>
                      </c:pt>
                      <c:pt idx="2">
                        <c:v>1999</c:v>
                      </c:pt>
                      <c:pt idx="3">
                        <c:v>2000</c:v>
                      </c:pt>
                      <c:pt idx="4">
                        <c:v>2001</c:v>
                      </c:pt>
                      <c:pt idx="5">
                        <c:v>2002</c:v>
                      </c:pt>
                      <c:pt idx="6">
                        <c:v>2004</c:v>
                      </c:pt>
                      <c:pt idx="7">
                        <c:v>2005</c:v>
                      </c:pt>
                      <c:pt idx="8">
                        <c:v>2006</c:v>
                      </c:pt>
                      <c:pt idx="9">
                        <c:v>2007</c:v>
                      </c:pt>
                      <c:pt idx="10">
                        <c:v>2008</c:v>
                      </c:pt>
                      <c:pt idx="11">
                        <c:v>2009</c:v>
                      </c:pt>
                      <c:pt idx="12">
                        <c:v>2010</c:v>
                      </c:pt>
                      <c:pt idx="13">
                        <c:v>2011</c:v>
                      </c:pt>
                      <c:pt idx="14">
                        <c:v>2012</c:v>
                      </c:pt>
                      <c:pt idx="15">
                        <c:v>2013</c:v>
                      </c:pt>
                      <c:pt idx="16">
                        <c:v>2014</c:v>
                      </c:pt>
                      <c:pt idx="17">
                        <c:v>2015</c:v>
                      </c:pt>
                      <c:pt idx="18">
                        <c:v>2016</c:v>
                      </c:pt>
                      <c:pt idx="19">
                        <c:v>2017</c:v>
                      </c:pt>
                      <c:pt idx="20">
                        <c:v>2018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0E37-40A8-B4D6-1B58F594086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95627904"/>
        <c:axId val="95639040"/>
      </c:barChart>
      <c:catAx>
        <c:axId val="95627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95639040"/>
        <c:crosses val="autoZero"/>
        <c:auto val="1"/>
        <c:lblAlgn val="ctr"/>
        <c:lblOffset val="100"/>
        <c:noMultiLvlLbl val="0"/>
      </c:catAx>
      <c:valAx>
        <c:axId val="95639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95627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2"/>
      </a:solidFill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4928864944230501E-2"/>
          <c:y val="8.8221912852679427E-2"/>
          <c:w val="0.97264886538527884"/>
          <c:h val="0.87411934223075338"/>
        </c:manualLayout>
      </c:layout>
      <c:ofPieChart>
        <c:ofPieType val="pie"/>
        <c:varyColors val="1"/>
        <c:ser>
          <c:idx val="0"/>
          <c:order val="0"/>
          <c:spPr>
            <a:effectLst>
              <a:outerShdw blurRad="57150" dist="101600" dir="3000000" algn="ctr" rotWithShape="0">
                <a:srgbClr val="000000">
                  <a:alpha val="63000"/>
                </a:srgbClr>
              </a:outerShdw>
            </a:effectLst>
          </c:spPr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01600" dir="30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959-4976-AA2E-4BA38CB68A20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01600" dir="30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73C-4782-B849-F07FAFDB9EF3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01600" dir="30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73C-4782-B849-F07FAFDB9EF3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01600" dir="30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73C-4782-B849-F07FAFDB9EF3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01600" dir="30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973C-4782-B849-F07FAFDB9EF3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01600" dir="30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973C-4782-B849-F07FAFDB9EF3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01600" dir="30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973C-4782-B849-F07FAFDB9EF3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01600" dir="30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973C-4782-B849-F07FAFDB9EF3}"/>
              </c:ext>
            </c:extLst>
          </c:dPt>
          <c:dPt>
            <c:idx val="8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7150" dist="101600" dir="30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959-4976-AA2E-4BA38CB68A20}"/>
              </c:ext>
            </c:extLst>
          </c:dPt>
          <c:dPt>
            <c:idx val="9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57150" dist="101600" dir="30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2959-4976-AA2E-4BA38CB68A20}"/>
              </c:ext>
            </c:extLst>
          </c:dPt>
          <c:dPt>
            <c:idx val="10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57150" dist="101600" dir="30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959-4976-AA2E-4BA38CB68A20}"/>
              </c:ext>
            </c:extLst>
          </c:dPt>
          <c:dPt>
            <c:idx val="11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57150" dist="101600" dir="30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2959-4976-AA2E-4BA38CB68A20}"/>
              </c:ext>
            </c:extLst>
          </c:dPt>
          <c:dPt>
            <c:idx val="12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01600" dir="30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2959-4976-AA2E-4BA38CB68A20}"/>
              </c:ext>
            </c:extLst>
          </c:dPt>
          <c:dPt>
            <c:idx val="13"/>
            <c:bubble3D val="0"/>
            <c:explosion val="15"/>
            <c:spPr>
              <a:solidFill>
                <a:srgbClr val="C00000"/>
              </a:solidFill>
              <a:ln>
                <a:noFill/>
              </a:ln>
              <a:effectLst>
                <a:outerShdw blurRad="57150" dist="101600" dir="30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2959-4976-AA2E-4BA38CB68A20}"/>
              </c:ext>
            </c:extLst>
          </c:dPt>
          <c:dLbls>
            <c:dLbl>
              <c:idx val="0"/>
              <c:layout>
                <c:manualLayout>
                  <c:x val="9.316986800204731E-2"/>
                  <c:y val="-0.16916339479112527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566 (90%)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479822926192334"/>
                      <c:h val="8.048975770705461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959-4976-AA2E-4BA38CB68A20}"/>
                </c:ext>
              </c:extLst>
            </c:dLbl>
            <c:dLbl>
              <c:idx val="8"/>
              <c:layout>
                <c:manualLayout>
                  <c:x val="9.8726543962741206E-2"/>
                  <c:y val="-0.1941343693784837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336BEF9-D5FC-4B53-8EF0-F508E558B0B0}" type="VALUE">
                      <a:rPr lang="en-US" sz="2400" smtClean="0">
                        <a:solidFill>
                          <a:schemeClr val="bg1"/>
                        </a:solidFill>
                      </a:rPr>
                      <a:pPr>
                        <a:defRPr sz="2400"/>
                      </a:pPr>
                      <a:t>[VALOR]</a:t>
                    </a:fld>
                    <a:r>
                      <a:rPr lang="en-US" sz="2400" baseline="0" dirty="0">
                        <a:solidFill>
                          <a:schemeClr val="bg1"/>
                        </a:solidFill>
                      </a:rPr>
                      <a:t> (</a:t>
                    </a:r>
                    <a:fld id="{AFD7857C-9694-44BD-B024-190D2B21D69A}" type="PERCENTAGE">
                      <a:rPr lang="en-US" sz="2400" baseline="0" smtClean="0">
                        <a:solidFill>
                          <a:schemeClr val="bg1"/>
                        </a:solidFill>
                      </a:rPr>
                      <a:pPr>
                        <a:defRPr sz="2400"/>
                      </a:pPr>
                      <a:t>[PORCENTAJE]</a:t>
                    </a:fld>
                    <a:r>
                      <a:rPr lang="en-US" sz="2400" baseline="0" dirty="0">
                        <a:solidFill>
                          <a:schemeClr val="bg1"/>
                        </a:solidFill>
                      </a:rPr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959-4976-AA2E-4BA38CB68A20}"/>
                </c:ext>
              </c:extLst>
            </c:dLbl>
            <c:dLbl>
              <c:idx val="9"/>
              <c:layout>
                <c:manualLayout>
                  <c:x val="7.3134000810248456E-2"/>
                  <c:y val="0.1411181385006948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AB46E89-E2CC-430E-8B5A-E40364113ED9}" type="VALUE">
                      <a:rPr lang="en-US" sz="2400" smtClean="0"/>
                      <a:pPr>
                        <a:defRPr sz="2400"/>
                      </a:pPr>
                      <a:t>[VALOR]</a:t>
                    </a:fld>
                    <a:r>
                      <a:rPr lang="en-US" sz="2400" baseline="0"/>
                      <a:t> (</a:t>
                    </a:r>
                    <a:fld id="{12622F37-EDBC-417C-8043-E3AED8BC7487}" type="PERCENTAGE">
                      <a:rPr lang="en-US" sz="2400" baseline="0" smtClean="0"/>
                      <a:pPr>
                        <a:defRPr sz="2400"/>
                      </a:pPr>
                      <a:t>[PORCENTAJE]</a:t>
                    </a:fld>
                    <a:r>
                      <a:rPr lang="en-US" sz="2400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2959-4976-AA2E-4BA38CB68A20}"/>
                </c:ext>
              </c:extLst>
            </c:dLbl>
            <c:dLbl>
              <c:idx val="10"/>
              <c:layout>
                <c:manualLayout>
                  <c:x val="-4.4257247865272527E-2"/>
                  <c:y val="0.1588968110144345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49DEF1B-6802-42E2-8AA6-71CA365DC04A}" type="VALUE">
                      <a:rPr lang="en-US" sz="2400" smtClean="0">
                        <a:solidFill>
                          <a:schemeClr val="bg1"/>
                        </a:solidFill>
                      </a:rPr>
                      <a:pPr>
                        <a:defRPr sz="2400">
                          <a:solidFill>
                            <a:schemeClr val="bg1"/>
                          </a:solidFill>
                        </a:defRPr>
                      </a:pPr>
                      <a:t>[VALOR]</a:t>
                    </a:fld>
                    <a:r>
                      <a:rPr lang="en-US" sz="2400" baseline="0">
                        <a:solidFill>
                          <a:schemeClr val="bg1"/>
                        </a:solidFill>
                      </a:rPr>
                      <a:t> (</a:t>
                    </a:r>
                    <a:fld id="{A2713668-EAF6-4ADF-8003-D9076BA0D0FD}" type="PERCENTAGE">
                      <a:rPr lang="en-US" sz="2400" baseline="0" smtClean="0">
                        <a:solidFill>
                          <a:schemeClr val="bg1"/>
                        </a:solidFill>
                      </a:rPr>
                      <a:pPr>
                        <a:defRPr sz="2400">
                          <a:solidFill>
                            <a:schemeClr val="bg1"/>
                          </a:solidFill>
                        </a:defRPr>
                      </a:pPr>
                      <a:t>[PORCENTAJE]</a:t>
                    </a:fld>
                    <a:r>
                      <a:rPr lang="en-US" sz="2400" baseline="0">
                        <a:solidFill>
                          <a:schemeClr val="bg1"/>
                        </a:solidFill>
                      </a:rPr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959-4976-AA2E-4BA38CB68A20}"/>
                </c:ext>
              </c:extLst>
            </c:dLbl>
            <c:dLbl>
              <c:idx val="11"/>
              <c:layout>
                <c:manualLayout>
                  <c:x val="-6.7223063415286527E-2"/>
                  <c:y val="0.100982184848623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855D796-C644-4A58-A261-E5631EE8DE12}" type="VALUE">
                      <a:rPr lang="en-US" smtClean="0">
                        <a:solidFill>
                          <a:schemeClr val="bg1"/>
                        </a:solidFill>
                      </a:rPr>
                      <a:pPr>
                        <a:defRPr sz="2400">
                          <a:solidFill>
                            <a:schemeClr val="bg1"/>
                          </a:solidFill>
                        </a:defRPr>
                      </a:pPr>
                      <a:t>[VALOR]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 (</a:t>
                    </a:r>
                    <a:fld id="{E20ACD7B-93B6-4F47-A23B-5F1B815D3C24}" type="PERCENTAGE">
                      <a:rPr lang="en-US" baseline="0" smtClean="0">
                        <a:solidFill>
                          <a:schemeClr val="bg1"/>
                        </a:solidFill>
                      </a:rPr>
                      <a:pPr>
                        <a:defRPr sz="2400">
                          <a:solidFill>
                            <a:schemeClr val="bg1"/>
                          </a:solidFill>
                        </a:defRPr>
                      </a:pPr>
                      <a:t>[PORCENTAJE]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2959-4976-AA2E-4BA38CB68A20}"/>
                </c:ext>
              </c:extLst>
            </c:dLbl>
            <c:dLbl>
              <c:idx val="12"/>
              <c:layout>
                <c:manualLayout>
                  <c:x val="-4.7460361666778708E-2"/>
                  <c:y val="-1.415754879772325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F490267-A4AF-42B5-A6F1-F90910F8A6A2}" type="VALUE">
                      <a:rPr lang="en-US" smtClean="0">
                        <a:solidFill>
                          <a:schemeClr val="bg1"/>
                        </a:solidFill>
                      </a:rPr>
                      <a:pPr>
                        <a:defRPr sz="2400">
                          <a:solidFill>
                            <a:schemeClr val="bg1"/>
                          </a:solidFill>
                        </a:defRPr>
                      </a:pPr>
                      <a:t>[VALOR]</a:t>
                    </a:fld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 (</a:t>
                    </a:r>
                    <a:fld id="{D0BF97D6-255F-4CA0-A952-94687F6754D7}" type="PERCENTAGE">
                      <a:rPr lang="en-US" baseline="0" smtClean="0">
                        <a:solidFill>
                          <a:schemeClr val="bg1"/>
                        </a:solidFill>
                      </a:rPr>
                      <a:pPr>
                        <a:defRPr sz="2400">
                          <a:solidFill>
                            <a:schemeClr val="bg1"/>
                          </a:solidFill>
                        </a:defRPr>
                      </a:pPr>
                      <a:t>[PORCENTAJE]</a:t>
                    </a:fld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2959-4976-AA2E-4BA38CB68A20}"/>
                </c:ext>
              </c:extLst>
            </c:dLbl>
            <c:dLbl>
              <c:idx val="13"/>
              <c:layout>
                <c:manualLayout>
                  <c:x val="-0.14159342240376346"/>
                  <c:y val="2.144496865289527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8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2230448-85E2-476D-BA88-D305654A7932}" type="VALUE">
                      <a:rPr lang="en-US" smtClean="0">
                        <a:solidFill>
                          <a:schemeClr val="bg1"/>
                        </a:solidFill>
                      </a:rPr>
                      <a:pPr>
                        <a:defRPr sz="2800">
                          <a:solidFill>
                            <a:schemeClr val="bg1"/>
                          </a:solidFill>
                        </a:defRPr>
                      </a:pPr>
                      <a:t>[VALOR]</a:t>
                    </a:fld>
                    <a:r>
                      <a:rPr lang="en-US" dirty="0">
                        <a:solidFill>
                          <a:schemeClr val="bg1"/>
                        </a:solidFill>
                      </a:rPr>
                      <a:t> (</a:t>
                    </a:r>
                    <a:fld id="{2E21A6F9-E607-485F-9410-5F7C28DF298C}" type="PERCENTAGE">
                      <a:rPr lang="en-US" baseline="0" smtClean="0">
                        <a:solidFill>
                          <a:schemeClr val="bg1"/>
                        </a:solidFill>
                      </a:rPr>
                      <a:pPr>
                        <a:defRPr sz="2800">
                          <a:solidFill>
                            <a:schemeClr val="bg1"/>
                          </a:solidFill>
                        </a:defRPr>
                      </a:pPr>
                      <a:t>[PORCENTAJE]</a:t>
                    </a:fld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2959-4976-AA2E-4BA38CB68A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val>
            <c:numRef>
              <c:f>Hoja1!$B$2:$B$14</c:f>
              <c:numCache>
                <c:formatCode>General</c:formatCode>
                <c:ptCount val="13"/>
                <c:pt idx="0">
                  <c:v>566</c:v>
                </c:pt>
                <c:pt idx="8">
                  <c:v>35</c:v>
                </c:pt>
                <c:pt idx="9">
                  <c:v>9</c:v>
                </c:pt>
                <c:pt idx="10">
                  <c:v>8</c:v>
                </c:pt>
                <c:pt idx="11">
                  <c:v>8</c:v>
                </c:pt>
                <c:pt idx="12">
                  <c:v>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Hoja1!$B$1</c15:sqref>
                        </c15:formulaRef>
                      </c:ext>
                    </c:extLst>
                    <c:strCache>
                      <c:ptCount val="1"/>
                      <c:pt idx="0">
                        <c:v>Autores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Hoja1!$A$2:$A$14</c15:sqref>
                        </c15:formulaRef>
                      </c:ext>
                    </c:extLst>
                    <c:strCache>
                      <c:ptCount val="13"/>
                      <c:pt idx="0">
                        <c:v>Autores con 1 retractación</c:v>
                      </c:pt>
                      <c:pt idx="1">
                        <c:v>Autores recurrentes (+ de 1)</c:v>
                      </c:pt>
                      <c:pt idx="8">
                        <c:v>Autores (con 2)</c:v>
                      </c:pt>
                      <c:pt idx="9">
                        <c:v>Autores (con 3)</c:v>
                      </c:pt>
                      <c:pt idx="10">
                        <c:v>Autores (con 4)</c:v>
                      </c:pt>
                      <c:pt idx="11">
                        <c:v>Autores (con 5)</c:v>
                      </c:pt>
                      <c:pt idx="12">
                        <c:v>Autores (con 10 o más)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2959-4976-AA2E-4BA38CB68A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55"/>
        <c:splitType val="percent"/>
        <c:splitPos val="1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bg1">
          <a:lumMod val="75000"/>
        </a:schemeClr>
      </a:solidFill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0.02479</cdr:x>
      <cdr:y>0.06222</cdr:y>
    </cdr:from>
    <cdr:to>
      <cdr:x>0.18789</cdr:x>
      <cdr:y>0.1196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233543E8-7033-4F57-AFEA-3AA6923E5522}"/>
            </a:ext>
          </a:extLst>
        </cdr:cNvPr>
        <cdr:cNvSpPr txBox="1"/>
      </cdr:nvSpPr>
      <cdr:spPr>
        <a:xfrm xmlns:a="http://schemas.openxmlformats.org/drawingml/2006/main">
          <a:off x="259938" y="373469"/>
          <a:ext cx="1710047" cy="3443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ES" sz="1600" b="1" dirty="0">
              <a:solidFill>
                <a:schemeClr val="tx2"/>
              </a:solidFill>
            </a:rPr>
            <a:t>RETRACTACIONES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0.06019</cdr:x>
      <cdr:y>0.2748</cdr:y>
    </cdr:from>
    <cdr:to>
      <cdr:x>0.24921</cdr:x>
      <cdr:y>0.32794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11C59C88-DF4F-40B0-A0A3-0C18F41B62B8}"/>
            </a:ext>
          </a:extLst>
        </cdr:cNvPr>
        <cdr:cNvSpPr txBox="1"/>
      </cdr:nvSpPr>
      <cdr:spPr>
        <a:xfrm xmlns:a="http://schemas.openxmlformats.org/drawingml/2006/main">
          <a:off x="676892" y="1612116"/>
          <a:ext cx="2125683" cy="3116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s-ES" sz="1600" b="1" dirty="0">
              <a:solidFill>
                <a:schemeClr val="bg1"/>
              </a:solidFill>
              <a:effectLst/>
            </a:rPr>
            <a:t>Con 1 retractación</a:t>
          </a:r>
        </a:p>
      </cdr:txBody>
    </cdr:sp>
  </cdr:relSizeAnchor>
  <cdr:relSizeAnchor xmlns:cdr="http://schemas.openxmlformats.org/drawingml/2006/chartDrawing">
    <cdr:from>
      <cdr:x>0.32131</cdr:x>
      <cdr:y>0.47268</cdr:y>
    </cdr:from>
    <cdr:to>
      <cdr:x>0.51032</cdr:x>
      <cdr:y>0.52581</cdr:y>
    </cdr:to>
    <cdr:sp macro="" textlink="">
      <cdr:nvSpPr>
        <cdr:cNvPr id="3" name="CuadroTexto 1">
          <a:extLst xmlns:a="http://schemas.openxmlformats.org/drawingml/2006/main">
            <a:ext uri="{FF2B5EF4-FFF2-40B4-BE49-F238E27FC236}">
              <a16:creationId xmlns:a16="http://schemas.microsoft.com/office/drawing/2014/main" id="{CCCF8A8A-40D2-4482-B922-5E4BC5D6904D}"/>
            </a:ext>
          </a:extLst>
        </cdr:cNvPr>
        <cdr:cNvSpPr txBox="1"/>
      </cdr:nvSpPr>
      <cdr:spPr>
        <a:xfrm xmlns:a="http://schemas.openxmlformats.org/drawingml/2006/main">
          <a:off x="3613397" y="2772928"/>
          <a:ext cx="2125683" cy="3116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600" b="1" dirty="0">
              <a:solidFill>
                <a:schemeClr val="bg1"/>
              </a:solidFill>
              <a:effectLst/>
            </a:rPr>
            <a:t>Recurrentes</a:t>
          </a:r>
        </a:p>
      </cdr:txBody>
    </cdr:sp>
  </cdr:relSizeAnchor>
  <cdr:relSizeAnchor xmlns:cdr="http://schemas.openxmlformats.org/drawingml/2006/chartDrawing">
    <cdr:from>
      <cdr:x>0.89652</cdr:x>
      <cdr:y>0.15938</cdr:y>
    </cdr:from>
    <cdr:to>
      <cdr:x>0.95336</cdr:x>
      <cdr:y>0.21196</cdr:y>
    </cdr:to>
    <cdr:sp macro="" textlink="">
      <cdr:nvSpPr>
        <cdr:cNvPr id="5" name="CuadroTexto 1">
          <a:extLst xmlns:a="http://schemas.openxmlformats.org/drawingml/2006/main">
            <a:ext uri="{FF2B5EF4-FFF2-40B4-BE49-F238E27FC236}">
              <a16:creationId xmlns:a16="http://schemas.microsoft.com/office/drawing/2014/main" id="{B7A7A95D-0B73-46C9-B3E2-062C3246C26D}"/>
            </a:ext>
          </a:extLst>
        </cdr:cNvPr>
        <cdr:cNvSpPr txBox="1"/>
      </cdr:nvSpPr>
      <cdr:spPr>
        <a:xfrm xmlns:a="http://schemas.openxmlformats.org/drawingml/2006/main">
          <a:off x="10082150" y="935017"/>
          <a:ext cx="639290" cy="308429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400" b="1" dirty="0">
              <a:solidFill>
                <a:schemeClr val="tx1"/>
              </a:solidFill>
              <a:effectLst/>
            </a:rPr>
            <a:t>Con 5</a:t>
          </a:r>
        </a:p>
      </cdr:txBody>
    </cdr:sp>
  </cdr:relSizeAnchor>
  <cdr:relSizeAnchor xmlns:cdr="http://schemas.openxmlformats.org/drawingml/2006/chartDrawing">
    <cdr:from>
      <cdr:x>0.89393</cdr:x>
      <cdr:y>0.79259</cdr:y>
    </cdr:from>
    <cdr:to>
      <cdr:x>0.99261</cdr:x>
      <cdr:y>0.84615</cdr:y>
    </cdr:to>
    <cdr:sp macro="" textlink="">
      <cdr:nvSpPr>
        <cdr:cNvPr id="8" name="CuadroTexto 1">
          <a:extLst xmlns:a="http://schemas.openxmlformats.org/drawingml/2006/main">
            <a:ext uri="{FF2B5EF4-FFF2-40B4-BE49-F238E27FC236}">
              <a16:creationId xmlns:a16="http://schemas.microsoft.com/office/drawing/2014/main" id="{39DFDA1E-2EC2-40CB-B048-086C94B515B5}"/>
            </a:ext>
          </a:extLst>
        </cdr:cNvPr>
        <cdr:cNvSpPr txBox="1"/>
      </cdr:nvSpPr>
      <cdr:spPr>
        <a:xfrm xmlns:a="http://schemas.openxmlformats.org/drawingml/2006/main">
          <a:off x="10053122" y="4649682"/>
          <a:ext cx="1109683" cy="314203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400" b="1" dirty="0">
              <a:solidFill>
                <a:schemeClr val="tx1"/>
              </a:solidFill>
              <a:effectLst/>
            </a:rPr>
            <a:t>Con 10 o más</a:t>
          </a:r>
        </a:p>
      </cdr:txBody>
    </cdr:sp>
  </cdr:relSizeAnchor>
  <cdr:relSizeAnchor xmlns:cdr="http://schemas.openxmlformats.org/drawingml/2006/chartDrawing">
    <cdr:from>
      <cdr:x>0.66133</cdr:x>
      <cdr:y>0.10934</cdr:y>
    </cdr:from>
    <cdr:to>
      <cdr:x>0.71817</cdr:x>
      <cdr:y>0.16192</cdr:y>
    </cdr:to>
    <cdr:sp macro="" textlink="">
      <cdr:nvSpPr>
        <cdr:cNvPr id="9" name="CuadroTexto 1">
          <a:extLst xmlns:a="http://schemas.openxmlformats.org/drawingml/2006/main">
            <a:ext uri="{FF2B5EF4-FFF2-40B4-BE49-F238E27FC236}">
              <a16:creationId xmlns:a16="http://schemas.microsoft.com/office/drawing/2014/main" id="{EA1C4D7B-F89B-4E60-9A90-F96FD7443B17}"/>
            </a:ext>
          </a:extLst>
        </cdr:cNvPr>
        <cdr:cNvSpPr txBox="1"/>
      </cdr:nvSpPr>
      <cdr:spPr>
        <a:xfrm xmlns:a="http://schemas.openxmlformats.org/drawingml/2006/main">
          <a:off x="7437250" y="641432"/>
          <a:ext cx="639290" cy="308429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400" b="1" dirty="0">
              <a:solidFill>
                <a:schemeClr val="tx1"/>
              </a:solidFill>
              <a:effectLst/>
            </a:rPr>
            <a:t>Con 3</a:t>
          </a:r>
        </a:p>
      </cdr:txBody>
    </cdr:sp>
  </cdr:relSizeAnchor>
  <cdr:relSizeAnchor xmlns:cdr="http://schemas.openxmlformats.org/drawingml/2006/chartDrawing">
    <cdr:from>
      <cdr:x>0.73029</cdr:x>
      <cdr:y>0.91908</cdr:y>
    </cdr:from>
    <cdr:to>
      <cdr:x>0.78713</cdr:x>
      <cdr:y>0.97166</cdr:y>
    </cdr:to>
    <cdr:sp macro="" textlink="">
      <cdr:nvSpPr>
        <cdr:cNvPr id="10" name="CuadroTexto 1">
          <a:extLst xmlns:a="http://schemas.openxmlformats.org/drawingml/2006/main">
            <a:ext uri="{FF2B5EF4-FFF2-40B4-BE49-F238E27FC236}">
              <a16:creationId xmlns:a16="http://schemas.microsoft.com/office/drawing/2014/main" id="{CB234077-5264-4376-BA7E-FBA9FA213D79}"/>
            </a:ext>
          </a:extLst>
        </cdr:cNvPr>
        <cdr:cNvSpPr txBox="1"/>
      </cdr:nvSpPr>
      <cdr:spPr>
        <a:xfrm xmlns:a="http://schemas.openxmlformats.org/drawingml/2006/main">
          <a:off x="8212773" y="5391726"/>
          <a:ext cx="639290" cy="308429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400" b="1" dirty="0">
              <a:solidFill>
                <a:schemeClr val="tx1"/>
              </a:solidFill>
              <a:effectLst/>
            </a:rPr>
            <a:t>Con 2</a:t>
          </a:r>
        </a:p>
      </cdr:txBody>
    </cdr:sp>
  </cdr:relSizeAnchor>
  <cdr:relSizeAnchor xmlns:cdr="http://schemas.openxmlformats.org/drawingml/2006/chartDrawing">
    <cdr:from>
      <cdr:x>0.91763</cdr:x>
      <cdr:y>0.20749</cdr:y>
    </cdr:from>
    <cdr:to>
      <cdr:x>0.92767</cdr:x>
      <cdr:y>0.30972</cdr:y>
    </cdr:to>
    <cdr:cxnSp macro="">
      <cdr:nvCxnSpPr>
        <cdr:cNvPr id="22" name="Conector recto 21">
          <a:extLst xmlns:a="http://schemas.openxmlformats.org/drawingml/2006/main">
            <a:ext uri="{FF2B5EF4-FFF2-40B4-BE49-F238E27FC236}">
              <a16:creationId xmlns:a16="http://schemas.microsoft.com/office/drawing/2014/main" id="{CADC76B9-C393-447B-8DD3-C1F1D1C3ECCE}"/>
            </a:ext>
          </a:extLst>
        </cdr:cNvPr>
        <cdr:cNvCxnSpPr/>
      </cdr:nvCxnSpPr>
      <cdr:spPr>
        <a:xfrm xmlns:a="http://schemas.openxmlformats.org/drawingml/2006/main" flipH="1">
          <a:off x="10319657" y="1217222"/>
          <a:ext cx="112816" cy="599703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0.68975</cdr:x>
      <cdr:y>0.16192</cdr:y>
    </cdr:from>
    <cdr:to>
      <cdr:x>0.71383</cdr:x>
      <cdr:y>0.23279</cdr:y>
    </cdr:to>
    <cdr:cxnSp macro="">
      <cdr:nvCxnSpPr>
        <cdr:cNvPr id="24" name="Conector recto 23">
          <a:extLst xmlns:a="http://schemas.openxmlformats.org/drawingml/2006/main">
            <a:ext uri="{FF2B5EF4-FFF2-40B4-BE49-F238E27FC236}">
              <a16:creationId xmlns:a16="http://schemas.microsoft.com/office/drawing/2014/main" id="{19693B63-848D-4729-8F32-B4A1FFD3C103}"/>
            </a:ext>
          </a:extLst>
        </cdr:cNvPr>
        <cdr:cNvCxnSpPr>
          <a:stCxn xmlns:a="http://schemas.openxmlformats.org/drawingml/2006/main" id="9" idx="2"/>
        </cdr:cNvCxnSpPr>
      </cdr:nvCxnSpPr>
      <cdr:spPr>
        <a:xfrm xmlns:a="http://schemas.openxmlformats.org/drawingml/2006/main">
          <a:off x="7756895" y="949861"/>
          <a:ext cx="270825" cy="415802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0.95987</cdr:x>
      <cdr:y>0.59717</cdr:y>
    </cdr:from>
    <cdr:to>
      <cdr:x>0.9831</cdr:x>
      <cdr:y>0.79352</cdr:y>
    </cdr:to>
    <cdr:cxnSp macro="">
      <cdr:nvCxnSpPr>
        <cdr:cNvPr id="26" name="Conector recto 25">
          <a:extLst xmlns:a="http://schemas.openxmlformats.org/drawingml/2006/main">
            <a:ext uri="{FF2B5EF4-FFF2-40B4-BE49-F238E27FC236}">
              <a16:creationId xmlns:a16="http://schemas.microsoft.com/office/drawing/2014/main" id="{BF844446-2EF8-435F-83CD-B3E25B55BA97}"/>
            </a:ext>
          </a:extLst>
        </cdr:cNvPr>
        <cdr:cNvCxnSpPr/>
      </cdr:nvCxnSpPr>
      <cdr:spPr>
        <a:xfrm xmlns:a="http://schemas.openxmlformats.org/drawingml/2006/main" flipH="1" flipV="1">
          <a:off x="10794670" y="3503222"/>
          <a:ext cx="261258" cy="1151906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0.75607</cdr:x>
      <cdr:y>0.8583</cdr:y>
    </cdr:from>
    <cdr:to>
      <cdr:x>0.77719</cdr:x>
      <cdr:y>0.91498</cdr:y>
    </cdr:to>
    <cdr:cxnSp macro="">
      <cdr:nvCxnSpPr>
        <cdr:cNvPr id="29" name="Conector recto 28">
          <a:extLst xmlns:a="http://schemas.openxmlformats.org/drawingml/2006/main">
            <a:ext uri="{FF2B5EF4-FFF2-40B4-BE49-F238E27FC236}">
              <a16:creationId xmlns:a16="http://schemas.microsoft.com/office/drawing/2014/main" id="{752FF481-CF00-4290-B702-DCEEC1950585}"/>
            </a:ext>
          </a:extLst>
        </cdr:cNvPr>
        <cdr:cNvCxnSpPr/>
      </cdr:nvCxnSpPr>
      <cdr:spPr>
        <a:xfrm xmlns:a="http://schemas.openxmlformats.org/drawingml/2006/main" flipV="1">
          <a:off x="8502733" y="5035138"/>
          <a:ext cx="237506" cy="33250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AF99C2-38D6-4894-8863-E0088D9761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79E6069-01B0-4A59-8A85-6DEEFE8DFA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7B870B-AA66-4139-97A4-9451D6068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6B60B-8D2F-4242-AB23-83586FA25E68}" type="datetimeFigureOut">
              <a:rPr lang="es-ES" smtClean="0"/>
              <a:t>25/02/2019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DF4657-0CC7-4712-8DA1-5E2372244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7FFFEA-85F6-42AB-8915-3444F2DE2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563A-7309-4276-ACCD-0D95BDAB58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9643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C49A5A-3656-4F38-98AB-1B6D0FAD3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9AFFFA5-C5FD-47F1-9684-65BD83F2DC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58418B-3901-442A-94DE-3F8B9BFBC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6B60B-8D2F-4242-AB23-83586FA25E68}" type="datetimeFigureOut">
              <a:rPr lang="es-ES" smtClean="0"/>
              <a:t>25/02/2019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D6138A-8528-487C-837F-4E0F5B249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E47AFF-9C3B-404F-9007-1EF349CC7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563A-7309-4276-ACCD-0D95BDAB58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8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A016BD9-9EA2-4F69-94BE-8919CADDA3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09E5015-BEAE-4D9C-823D-08245E6F7C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93E42C-1980-4046-B3A6-479796FBD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6B60B-8D2F-4242-AB23-83586FA25E68}" type="datetimeFigureOut">
              <a:rPr lang="es-ES" smtClean="0"/>
              <a:t>25/02/2019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7322E6-26E5-4162-9EFB-57185E76A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247261-92C4-4F01-97CE-47FF62EF5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563A-7309-4276-ACCD-0D95BDAB58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4750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9CACB3-0D9A-49A4-9B52-31C9BCB3E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232830-5D7E-4A28-9B90-A8517B430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A35CB7-C6E0-410C-9DCF-262653B3A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6B60B-8D2F-4242-AB23-83586FA25E68}" type="datetimeFigureOut">
              <a:rPr lang="es-ES" smtClean="0"/>
              <a:t>25/02/2019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07A032-61D6-47FD-8718-8E3ACE6C5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272013-7EAE-48A9-AB55-65A435013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563A-7309-4276-ACCD-0D95BDAB58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8767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63144B-C13F-4063-9059-6363461B1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6E036FD-FA1E-4523-8939-B23EDAB8B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75DDAB-1F81-4E11-BB51-9385ECD03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6B60B-8D2F-4242-AB23-83586FA25E68}" type="datetimeFigureOut">
              <a:rPr lang="es-ES" smtClean="0"/>
              <a:t>25/02/2019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E4EA87-F15B-4A87-BF5C-755483A14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352CB9-4122-48F1-A010-B0DB506E1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563A-7309-4276-ACCD-0D95BDAB58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930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36D8C4-BD7B-4790-87BA-401C699A8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7ACF94-4467-48F9-A1D2-669B0B5CAF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C98263E-BAF9-4CE9-8D5A-C71CE1EC2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D5319A0-721B-463E-8037-977DD4DAD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6B60B-8D2F-4242-AB23-83586FA25E68}" type="datetimeFigureOut">
              <a:rPr lang="es-ES" smtClean="0"/>
              <a:t>25/02/2019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483208E-79E4-4F2D-AED9-3D0F29AD4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370287-8B5C-408F-AF79-CE475691A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563A-7309-4276-ACCD-0D95BDAB58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5037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D3DCC8-B10D-4408-AFA2-F2AA75FFB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5F10DF-9810-474B-B2A9-99E88E371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D68AA82-16D0-46F1-BB21-26634A8305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B431075-EB1F-4DF1-8B27-42EFDDBA5D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66DAF36-8458-4968-BE95-53FD1022E7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4DBA670-DFF4-456E-9618-F2A8DFA0C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6B60B-8D2F-4242-AB23-83586FA25E68}" type="datetimeFigureOut">
              <a:rPr lang="es-ES" smtClean="0"/>
              <a:t>25/02/2019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FBFA560-8AC6-4D35-B25D-63DA6A575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5A2562B-AB2F-445F-956B-A9CC8BED3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563A-7309-4276-ACCD-0D95BDAB58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4599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C4677D-D283-47FD-88DD-6407D015D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2E6D49E-4C3C-4325-94CA-B3BA9C2C7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6B60B-8D2F-4242-AB23-83586FA25E68}" type="datetimeFigureOut">
              <a:rPr lang="es-ES" smtClean="0"/>
              <a:t>25/02/2019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CAEA697-1B2A-48BD-8442-779C52B02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DBAB318-14FA-435F-9ADA-60D0F30F6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563A-7309-4276-ACCD-0D95BDAB58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070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B48AEF8-C473-463D-8D00-A3CEF5288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6B60B-8D2F-4242-AB23-83586FA25E68}" type="datetimeFigureOut">
              <a:rPr lang="es-ES" smtClean="0"/>
              <a:t>25/02/2019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B5D5402-BEA7-4560-8BD8-8C979B526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65589F1-9B7E-4E6E-87D0-2D70E9EA9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563A-7309-4276-ACCD-0D95BDAB58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847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032C13-4E48-497C-9423-E7FD47B4C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6DD123-4734-4388-987F-E6BF0078A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C16B0DB-5495-4E04-B94E-B412999376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94FD324-8F25-4DBF-BADD-1D95975B8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6B60B-8D2F-4242-AB23-83586FA25E68}" type="datetimeFigureOut">
              <a:rPr lang="es-ES" smtClean="0"/>
              <a:t>25/02/2019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53D463F-5393-42DB-BEE0-1BDC8DBED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332503C-F304-401F-997E-B0DEDA1D5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563A-7309-4276-ACCD-0D95BDAB58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0358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1686CA-EF8C-418C-AA7F-EFADF89B6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1677DF2-F388-4661-8BDB-1F146A2E43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6C01B31-24EA-4212-B834-F32B58228A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757AAF-C469-4C4E-81FB-EAFAE2BB8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6B60B-8D2F-4242-AB23-83586FA25E68}" type="datetimeFigureOut">
              <a:rPr lang="es-ES" smtClean="0"/>
              <a:t>25/02/2019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459DC2D-5E91-4165-9CCD-30911CCFC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9798FAF-4870-45F2-906C-7E3860086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563A-7309-4276-ACCD-0D95BDAB58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9824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4A6D78F-7F48-48AB-8293-5B36D4C7E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30C6E47-2D85-47D2-B695-C232049A25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D5FD95-2342-46CC-B7EE-7A61E7CCF2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6B60B-8D2F-4242-AB23-83586FA25E68}" type="datetimeFigureOut">
              <a:rPr lang="es-ES" smtClean="0"/>
              <a:t>25/02/2019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03983A-C3EA-4B42-803F-251C6B52F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C264C3-0C8C-4AA4-84BD-141B02CDDB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F563A-7309-4276-ACCD-0D95BDAB58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31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>
            <a:extLst>
              <a:ext uri="{FF2B5EF4-FFF2-40B4-BE49-F238E27FC236}">
                <a16:creationId xmlns:a16="http://schemas.microsoft.com/office/drawing/2014/main" id="{56391781-D3E5-4591-9E13-054023CB4069}"/>
              </a:ext>
            </a:extLst>
          </p:cNvPr>
          <p:cNvGrpSpPr/>
          <p:nvPr/>
        </p:nvGrpSpPr>
        <p:grpSpPr>
          <a:xfrm>
            <a:off x="3979383" y="1185917"/>
            <a:ext cx="5528633" cy="4486166"/>
            <a:chOff x="2478793" y="980501"/>
            <a:chExt cx="5528633" cy="4486166"/>
          </a:xfrm>
        </p:grpSpPr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7CAD2616-DBA6-4660-B08F-B3012223BB26}"/>
                </a:ext>
              </a:extLst>
            </p:cNvPr>
            <p:cNvSpPr/>
            <p:nvPr/>
          </p:nvSpPr>
          <p:spPr>
            <a:xfrm>
              <a:off x="5286260" y="2081611"/>
              <a:ext cx="2721166" cy="954107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BDAD48F6-A7B2-4C7E-8247-4540B3E306DC}"/>
                </a:ext>
              </a:extLst>
            </p:cNvPr>
            <p:cNvSpPr/>
            <p:nvPr/>
          </p:nvSpPr>
          <p:spPr>
            <a:xfrm>
              <a:off x="2478795" y="980501"/>
              <a:ext cx="2721166" cy="954107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D7F7A1B1-AE64-4A9E-BA9C-7D57BFD7B824}"/>
                </a:ext>
              </a:extLst>
            </p:cNvPr>
            <p:cNvSpPr txBox="1"/>
            <p:nvPr/>
          </p:nvSpPr>
          <p:spPr>
            <a:xfrm>
              <a:off x="2478794" y="1057620"/>
              <a:ext cx="272116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400" dirty="0"/>
                <a:t>Registros recuperados</a:t>
              </a:r>
              <a:br>
                <a:rPr lang="es-ES" sz="1400" dirty="0"/>
              </a:br>
              <a:r>
                <a:rPr lang="es-ES" sz="1400" dirty="0"/>
                <a:t>en </a:t>
              </a:r>
              <a:r>
                <a:rPr lang="es-ES" sz="1400" dirty="0" err="1"/>
                <a:t>Pubmed</a:t>
              </a:r>
              <a:r>
                <a:rPr lang="es-ES" sz="1400" dirty="0"/>
                <a:t>, </a:t>
              </a:r>
              <a:r>
                <a:rPr lang="es-ES" sz="1400" dirty="0" err="1"/>
                <a:t>Wos</a:t>
              </a:r>
              <a:r>
                <a:rPr lang="es-ES" sz="1400" dirty="0"/>
                <a:t> y RWD</a:t>
              </a:r>
            </a:p>
            <a:p>
              <a:pPr algn="ctr"/>
              <a:r>
                <a:rPr lang="es-ES" sz="1600" b="1" dirty="0"/>
                <a:t>(n=328</a:t>
              </a:r>
              <a:r>
                <a:rPr lang="es-ES" sz="1400" b="1" dirty="0"/>
                <a:t>)</a:t>
              </a:r>
            </a:p>
          </p:txBody>
        </p:sp>
        <p:cxnSp>
          <p:nvCxnSpPr>
            <p:cNvPr id="8" name="Conector recto de flecha 7">
              <a:extLst>
                <a:ext uri="{FF2B5EF4-FFF2-40B4-BE49-F238E27FC236}">
                  <a16:creationId xmlns:a16="http://schemas.microsoft.com/office/drawing/2014/main" id="{C6AFA4A9-FA3B-45CC-9A49-ADB3597B8838}"/>
                </a:ext>
              </a:extLst>
            </p:cNvPr>
            <p:cNvCxnSpPr>
              <a:cxnSpLocks/>
            </p:cNvCxnSpPr>
            <p:nvPr/>
          </p:nvCxnSpPr>
          <p:spPr>
            <a:xfrm>
              <a:off x="3839378" y="1923591"/>
              <a:ext cx="0" cy="257129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F1FFAF95-639D-4B57-A560-8B1D2956E6D3}"/>
                </a:ext>
              </a:extLst>
            </p:cNvPr>
            <p:cNvSpPr txBox="1"/>
            <p:nvPr/>
          </p:nvSpPr>
          <p:spPr>
            <a:xfrm>
              <a:off x="5286260" y="2162926"/>
              <a:ext cx="272116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400" dirty="0"/>
                <a:t>Registros depurados</a:t>
              </a:r>
            </a:p>
            <a:p>
              <a:pPr algn="ctr"/>
              <a:r>
                <a:rPr lang="es-ES" sz="1400" dirty="0"/>
                <a:t>(falsos positivos)</a:t>
              </a:r>
            </a:p>
            <a:p>
              <a:pPr algn="ctr"/>
              <a:r>
                <a:rPr lang="es-ES" sz="1600" b="1" dirty="0"/>
                <a:t>(n=40)</a:t>
              </a:r>
            </a:p>
          </p:txBody>
        </p: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B06A1A9C-829C-4864-8117-C368005FE6A8}"/>
                </a:ext>
              </a:extLst>
            </p:cNvPr>
            <p:cNvSpPr/>
            <p:nvPr/>
          </p:nvSpPr>
          <p:spPr>
            <a:xfrm>
              <a:off x="5286260" y="3384194"/>
              <a:ext cx="2721166" cy="954107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D272159-7845-49DB-9F9F-16FCCC660A20}"/>
                </a:ext>
              </a:extLst>
            </p:cNvPr>
            <p:cNvSpPr txBox="1"/>
            <p:nvPr/>
          </p:nvSpPr>
          <p:spPr>
            <a:xfrm>
              <a:off x="5286260" y="3564662"/>
              <a:ext cx="272116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400" dirty="0"/>
                <a:t>Registros duplicados</a:t>
              </a:r>
            </a:p>
            <a:p>
              <a:pPr algn="ctr"/>
              <a:r>
                <a:rPr lang="es-ES" sz="1600" b="1" dirty="0"/>
                <a:t>(n=156)</a:t>
              </a:r>
            </a:p>
          </p:txBody>
        </p: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BD31DDBF-0489-420D-83A7-C929095BECF2}"/>
                </a:ext>
              </a:extLst>
            </p:cNvPr>
            <p:cNvSpPr/>
            <p:nvPr/>
          </p:nvSpPr>
          <p:spPr>
            <a:xfrm>
              <a:off x="2478793" y="4512560"/>
              <a:ext cx="2721166" cy="954107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ACB57077-A9FB-4F36-A5EC-E710501970B7}"/>
                </a:ext>
              </a:extLst>
            </p:cNvPr>
            <p:cNvSpPr txBox="1"/>
            <p:nvPr/>
          </p:nvSpPr>
          <p:spPr>
            <a:xfrm>
              <a:off x="2478793" y="4693028"/>
              <a:ext cx="272116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400" dirty="0"/>
                <a:t>Registros incluidos en el análisis</a:t>
              </a:r>
            </a:p>
            <a:p>
              <a:pPr algn="ctr"/>
              <a:r>
                <a:rPr lang="es-ES" sz="1600" b="1" dirty="0"/>
                <a:t>(n=132)</a:t>
              </a:r>
            </a:p>
          </p:txBody>
        </p:sp>
        <p:cxnSp>
          <p:nvCxnSpPr>
            <p:cNvPr id="14" name="Conector recto de flecha 13">
              <a:extLst>
                <a:ext uri="{FF2B5EF4-FFF2-40B4-BE49-F238E27FC236}">
                  <a16:creationId xmlns:a16="http://schemas.microsoft.com/office/drawing/2014/main" id="{5A3D6BBC-3E83-4C1F-8A51-C3B18E7D4A75}"/>
                </a:ext>
              </a:extLst>
            </p:cNvPr>
            <p:cNvCxnSpPr/>
            <p:nvPr/>
          </p:nvCxnSpPr>
          <p:spPr>
            <a:xfrm>
              <a:off x="3839378" y="2699130"/>
              <a:ext cx="1446882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cto de flecha 14">
              <a:extLst>
                <a:ext uri="{FF2B5EF4-FFF2-40B4-BE49-F238E27FC236}">
                  <a16:creationId xmlns:a16="http://schemas.microsoft.com/office/drawing/2014/main" id="{CE716442-1D7E-49A9-90A6-592644F5F9C0}"/>
                </a:ext>
              </a:extLst>
            </p:cNvPr>
            <p:cNvCxnSpPr/>
            <p:nvPr/>
          </p:nvCxnSpPr>
          <p:spPr>
            <a:xfrm>
              <a:off x="3839378" y="3723701"/>
              <a:ext cx="1446882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39257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 title="Retractaciones">
            <a:extLst>
              <a:ext uri="{FF2B5EF4-FFF2-40B4-BE49-F238E27FC236}">
                <a16:creationId xmlns:a16="http://schemas.microsoft.com/office/drawing/2014/main" id="{BDDCC918-D8CF-4452-A46C-3862FA9BC6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869389"/>
              </p:ext>
            </p:extLst>
          </p:nvPr>
        </p:nvGraphicFramePr>
        <p:xfrm>
          <a:off x="963220" y="540930"/>
          <a:ext cx="10484593" cy="6002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4819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o 21">
            <a:extLst>
              <a:ext uri="{FF2B5EF4-FFF2-40B4-BE49-F238E27FC236}">
                <a16:creationId xmlns:a16="http://schemas.microsoft.com/office/drawing/2014/main" id="{559069F4-BE27-4C18-B7EE-3C252AC0781D}"/>
              </a:ext>
            </a:extLst>
          </p:cNvPr>
          <p:cNvGrpSpPr/>
          <p:nvPr/>
        </p:nvGrpSpPr>
        <p:grpSpPr>
          <a:xfrm>
            <a:off x="451262" y="356259"/>
            <a:ext cx="11245932" cy="5866411"/>
            <a:chOff x="451262" y="356259"/>
            <a:chExt cx="11245932" cy="5866411"/>
          </a:xfrm>
        </p:grpSpPr>
        <p:graphicFrame>
          <p:nvGraphicFramePr>
            <p:cNvPr id="16" name="Gráfico 15">
              <a:extLst>
                <a:ext uri="{FF2B5EF4-FFF2-40B4-BE49-F238E27FC236}">
                  <a16:creationId xmlns:a16="http://schemas.microsoft.com/office/drawing/2014/main" id="{1F3064DA-AB77-4433-A1D2-CBB4AAC459E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675204868"/>
                </p:ext>
              </p:extLst>
            </p:nvPr>
          </p:nvGraphicFramePr>
          <p:xfrm>
            <a:off x="451262" y="356259"/>
            <a:ext cx="11245932" cy="586641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7" name="CuadroTexto 1">
              <a:extLst>
                <a:ext uri="{FF2B5EF4-FFF2-40B4-BE49-F238E27FC236}">
                  <a16:creationId xmlns:a16="http://schemas.microsoft.com/office/drawing/2014/main" id="{EA1C4D7B-F89B-4E60-9A90-F96FD7443B17}"/>
                </a:ext>
              </a:extLst>
            </p:cNvPr>
            <p:cNvSpPr txBox="1"/>
            <p:nvPr/>
          </p:nvSpPr>
          <p:spPr>
            <a:xfrm>
              <a:off x="9303325" y="828468"/>
              <a:ext cx="639290" cy="308429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ES" sz="1400" b="1" dirty="0">
                  <a:solidFill>
                    <a:schemeClr val="tx1"/>
                  </a:solidFill>
                  <a:effectLst/>
                </a:rPr>
                <a:t>Con 4</a:t>
              </a:r>
            </a:p>
          </p:txBody>
        </p:sp>
        <p:cxnSp>
          <p:nvCxnSpPr>
            <p:cNvPr id="21" name="Conector recto 20">
              <a:extLst>
                <a:ext uri="{FF2B5EF4-FFF2-40B4-BE49-F238E27FC236}">
                  <a16:creationId xmlns:a16="http://schemas.microsoft.com/office/drawing/2014/main" id="{0F15D0F1-EFA2-4AE0-9934-39DB5DE2DCC1}"/>
                </a:ext>
              </a:extLst>
            </p:cNvPr>
            <p:cNvCxnSpPr/>
            <p:nvPr/>
          </p:nvCxnSpPr>
          <p:spPr>
            <a:xfrm>
              <a:off x="9619013" y="1151906"/>
              <a:ext cx="166255" cy="42157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054894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Microsoft Office PowerPoint</Application>
  <PresentationFormat>Panorámica</PresentationFormat>
  <Paragraphs>39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2019-02-25T13:41:45Z</dcterms:created>
  <dcterms:modified xsi:type="dcterms:W3CDTF">2019-02-25T13:41:56Z</dcterms:modified>
</cp:coreProperties>
</file>